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36"/>
  </p:notesMasterIdLst>
  <p:handoutMasterIdLst>
    <p:handoutMasterId r:id="rId37"/>
  </p:handoutMasterIdLst>
  <p:sldIdLst>
    <p:sldId id="257" r:id="rId6"/>
    <p:sldId id="369" r:id="rId7"/>
    <p:sldId id="370" r:id="rId8"/>
    <p:sldId id="371" r:id="rId9"/>
    <p:sldId id="372" r:id="rId10"/>
    <p:sldId id="373" r:id="rId11"/>
    <p:sldId id="374" r:id="rId12"/>
    <p:sldId id="393" r:id="rId13"/>
    <p:sldId id="394" r:id="rId14"/>
    <p:sldId id="395" r:id="rId15"/>
    <p:sldId id="396" r:id="rId16"/>
    <p:sldId id="397" r:id="rId17"/>
    <p:sldId id="376" r:id="rId18"/>
    <p:sldId id="381" r:id="rId19"/>
    <p:sldId id="379" r:id="rId20"/>
    <p:sldId id="380" r:id="rId21"/>
    <p:sldId id="378" r:id="rId22"/>
    <p:sldId id="390" r:id="rId23"/>
    <p:sldId id="377" r:id="rId24"/>
    <p:sldId id="383" r:id="rId25"/>
    <p:sldId id="382" r:id="rId26"/>
    <p:sldId id="384" r:id="rId27"/>
    <p:sldId id="385" r:id="rId28"/>
    <p:sldId id="386" r:id="rId29"/>
    <p:sldId id="387" r:id="rId30"/>
    <p:sldId id="388" r:id="rId31"/>
    <p:sldId id="389" r:id="rId32"/>
    <p:sldId id="391" r:id="rId33"/>
    <p:sldId id="398" r:id="rId34"/>
    <p:sldId id="271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CB2D1A-1E69-40F6-9326-807A96B78A07}">
          <p14:sldIdLst>
            <p14:sldId id="257"/>
          </p14:sldIdLst>
        </p14:section>
        <p14:section name="Intro AI &amp; Deep" id="{2CC3B157-6007-48EF-BDA2-B39339137BAB}">
          <p14:sldIdLst>
            <p14:sldId id="369"/>
            <p14:sldId id="370"/>
            <p14:sldId id="371"/>
            <p14:sldId id="372"/>
            <p14:sldId id="373"/>
            <p14:sldId id="374"/>
            <p14:sldId id="393"/>
            <p14:sldId id="394"/>
            <p14:sldId id="395"/>
            <p14:sldId id="396"/>
            <p14:sldId id="397"/>
            <p14:sldId id="376"/>
            <p14:sldId id="381"/>
            <p14:sldId id="379"/>
            <p14:sldId id="380"/>
            <p14:sldId id="378"/>
            <p14:sldId id="390"/>
            <p14:sldId id="377"/>
            <p14:sldId id="383"/>
            <p14:sldId id="382"/>
            <p14:sldId id="384"/>
            <p14:sldId id="385"/>
          </p14:sldIdLst>
        </p14:section>
        <p14:section name="Deep2" id="{49CF4C33-3812-459C-BB56-A173E0302383}">
          <p14:sldIdLst>
            <p14:sldId id="386"/>
            <p14:sldId id="387"/>
            <p14:sldId id="388"/>
            <p14:sldId id="389"/>
          </p14:sldIdLst>
        </p14:section>
        <p14:section name="NN" id="{E86B0225-BAB3-4588-BCDB-F2190E9BFABA}">
          <p14:sldIdLst>
            <p14:sldId id="391"/>
            <p14:sldId id="398"/>
          </p14:sldIdLst>
        </p14:section>
        <p14:section name="Untitled Section" id="{175B3623-2B1D-4C22-8A73-0731F2541F59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7B8D1F"/>
    <a:srgbClr val="95AB25"/>
    <a:srgbClr val="707C9A"/>
    <a:srgbClr val="2F5597"/>
    <a:srgbClr val="5F6F0F"/>
    <a:srgbClr val="718412"/>
    <a:srgbClr val="65741A"/>
    <a:srgbClr val="70811D"/>
    <a:srgbClr val="839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>
      <p:cViewPr varScale="1">
        <p:scale>
          <a:sx n="68" d="100"/>
          <a:sy n="68" d="100"/>
        </p:scale>
        <p:origin x="73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8" d="100"/>
          <a:sy n="58" d="100"/>
        </p:scale>
        <p:origin x="280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8/1/2018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8/1/2018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685800"/>
            <a:ext cx="9141619" cy="2824163"/>
          </a:xfrm>
          <a:solidFill>
            <a:schemeClr val="bg1"/>
          </a:solidFill>
        </p:spPr>
        <p:txBody>
          <a:bodyPr anchor="b"/>
          <a:lstStyle>
            <a:lvl1pPr algn="ctr">
              <a:defRPr sz="5998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‹#›</a:t>
            </a:fld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8012" y="5715000"/>
            <a:ext cx="1295400" cy="56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1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5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8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  <a:solidFill>
            <a:schemeClr val="bg1"/>
          </a:solidFill>
        </p:spPr>
        <p:txBody>
          <a:bodyPr anchor="b"/>
          <a:lstStyle>
            <a:lvl1pPr algn="ctr">
              <a:defRPr sz="5998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2540" y="6356351"/>
            <a:ext cx="4414096" cy="365125"/>
          </a:xfrm>
        </p:spPr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8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993412"/>
          </a:xfr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>
            <a:lvl1pPr algn="r" rtl="1">
              <a:defRPr b="1">
                <a:solidFill>
                  <a:schemeClr val="bg1"/>
                </a:solidFill>
                <a:cs typeface="B Titr" panose="000007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476103"/>
            <a:ext cx="10512862" cy="4781006"/>
          </a:xfrm>
        </p:spPr>
        <p:txBody>
          <a:bodyPr/>
          <a:lstStyle>
            <a:lvl1pPr algn="r" rtl="1">
              <a:defRPr>
                <a:solidFill>
                  <a:srgbClr val="002060"/>
                </a:solidFill>
                <a:cs typeface="B Mitra" panose="00000400000000000000" pitchFamily="2" charset="-78"/>
              </a:defRPr>
            </a:lvl1pPr>
            <a:lvl2pPr marL="685594" indent="-228531" algn="r" rtl="1">
              <a:buFont typeface="Wingdings" panose="05000000000000000000" pitchFamily="2" charset="2"/>
              <a:buChar char="§"/>
              <a:defRPr>
                <a:cs typeface="B Mitra" panose="00000400000000000000" pitchFamily="2" charset="-78"/>
              </a:defRPr>
            </a:lvl2pPr>
            <a:lvl3pPr marL="1142657" indent="-228531" algn="r" rtl="1">
              <a:buFont typeface="Courier New" panose="02070309020205020404" pitchFamily="49" charset="0"/>
              <a:buChar char="o"/>
              <a:defRPr>
                <a:cs typeface="B Mitra" panose="00000400000000000000" pitchFamily="2" charset="-78"/>
              </a:defRPr>
            </a:lvl3pPr>
            <a:lvl4pPr marL="1599720" indent="-228531" algn="r" rtl="1">
              <a:buFont typeface="Wingdings" panose="05000000000000000000" pitchFamily="2" charset="2"/>
              <a:buChar char="Ø"/>
              <a:defRPr>
                <a:cs typeface="B Mitra" panose="00000400000000000000" pitchFamily="2" charset="-78"/>
              </a:defRPr>
            </a:lvl4pPr>
            <a:lvl5pPr marL="2056783" indent="-228531" algn="r" rtl="1">
              <a:buFont typeface="Wingdings" panose="05000000000000000000" pitchFamily="2" charset="2"/>
              <a:buChar char="ü"/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rtl="1">
              <a:defRPr sz="1799" b="0"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39481" y="6356351"/>
            <a:ext cx="4583868" cy="365125"/>
          </a:xfrm>
        </p:spPr>
        <p:txBody>
          <a:bodyPr/>
          <a:lstStyle>
            <a:lvl1pPr rtl="0">
              <a:defRPr sz="1799" b="0"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rtl="1">
              <a:defRPr sz="1799"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071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1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23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02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34118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" name="Rectangle 4"/>
          <p:cNvSpPr/>
          <p:nvPr/>
        </p:nvSpPr>
        <p:spPr>
          <a:xfrm>
            <a:off x="9720721" y="0"/>
            <a:ext cx="2437635" cy="685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04846" y="6472383"/>
            <a:ext cx="12535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16498" y="5888616"/>
            <a:ext cx="2437634" cy="583767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34573" y="6475846"/>
            <a:ext cx="67453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848017" y="273628"/>
            <a:ext cx="2174597" cy="5614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9848017" y="6472382"/>
            <a:ext cx="21745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5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 algn="r" rtl="1">
              <a:defRPr b="1">
                <a:solidFill>
                  <a:schemeClr val="bg1"/>
                </a:solidFill>
                <a:cs typeface="B Titr" panose="000007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523999"/>
            <a:ext cx="10512862" cy="4652963"/>
          </a:xfrm>
        </p:spPr>
        <p:txBody>
          <a:bodyPr/>
          <a:lstStyle>
            <a:lvl1pPr algn="r" rtl="1">
              <a:defRPr>
                <a:cs typeface="B Traffic" panose="00000400000000000000" pitchFamily="2" charset="-78"/>
              </a:defRPr>
            </a:lvl1pPr>
            <a:lvl2pPr algn="r" rtl="1">
              <a:defRPr>
                <a:cs typeface="B Traffic" panose="00000400000000000000" pitchFamily="2" charset="-78"/>
              </a:defRPr>
            </a:lvl2pPr>
            <a:lvl3pPr algn="r" rtl="1">
              <a:defRPr>
                <a:cs typeface="B Traffic" panose="00000400000000000000" pitchFamily="2" charset="-78"/>
              </a:defRPr>
            </a:lvl3pPr>
            <a:lvl4pPr algn="r" rtl="1">
              <a:defRPr>
                <a:cs typeface="B Traffic" panose="00000400000000000000" pitchFamily="2" charset="-78"/>
              </a:defRPr>
            </a:lvl4pPr>
            <a:lvl5pPr algn="r" rtl="1">
              <a:defRPr>
                <a:cs typeface="B Traffic" panose="00000400000000000000" pitchFamily="2" charset="-7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6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47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09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4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0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34118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0005" y="2203874"/>
            <a:ext cx="6858000" cy="245025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04846" y="6472383"/>
            <a:ext cx="12535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16498" y="5888616"/>
            <a:ext cx="2437634" cy="583767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34573" y="6475846"/>
            <a:ext cx="67453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848017" y="273628"/>
            <a:ext cx="2174597" cy="5614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9848017" y="6472382"/>
            <a:ext cx="21745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86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rtl="1">
              <a:defRPr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1">
              <a:defRPr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rtl="1">
              <a:defRPr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9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95AB2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9" y="6356351"/>
            <a:ext cx="12195514" cy="5016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" y="-32129"/>
            <a:ext cx="12187504" cy="14037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228600"/>
            <a:ext cx="10512862" cy="10480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332709"/>
            <a:ext cx="10512862" cy="4844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learning courses - 2018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982" y="638070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200" b="1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8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96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r" defTabSz="914126" rtl="1" eaLnBrk="1" latinLnBrk="0" hangingPunct="1">
        <a:lnSpc>
          <a:spcPct val="90000"/>
        </a:lnSpc>
        <a:spcBef>
          <a:spcPct val="0"/>
        </a:spcBef>
        <a:buNone/>
        <a:defRPr sz="4399" b="1" kern="1200">
          <a:solidFill>
            <a:schemeClr val="bg1"/>
          </a:solidFill>
          <a:latin typeface="+mj-lt"/>
          <a:ea typeface="+mj-ea"/>
          <a:cs typeface="B Yekan" panose="00000400000000000000" pitchFamily="2" charset="-78"/>
        </a:defRPr>
      </a:lvl1pPr>
    </p:titleStyle>
    <p:bodyStyle>
      <a:lvl1pPr marL="228531" indent="-228531" algn="r" defTabSz="914126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1pPr>
      <a:lvl2pPr marL="685594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2pPr>
      <a:lvl3pPr marL="1142657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3pPr>
      <a:lvl4pPr marL="1599720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4pPr>
      <a:lvl5pPr marL="2056783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12304909" cy="1407886"/>
          </a:xfrm>
          <a:prstGeom prst="rect">
            <a:avLst/>
          </a:prstGeom>
          <a:blipFill dpi="0" rotWithShape="0">
            <a:blip r:embed="rId13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Rectangle 6"/>
          <p:cNvSpPr/>
          <p:nvPr/>
        </p:nvSpPr>
        <p:spPr>
          <a:xfrm>
            <a:off x="0" y="6356350"/>
            <a:ext cx="12188825" cy="501650"/>
          </a:xfrm>
          <a:prstGeom prst="rect">
            <a:avLst/>
          </a:prstGeom>
          <a:blipFill>
            <a:blip r:embed="rId1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b="1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9266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432244"/>
            <a:ext cx="10512862" cy="474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400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39481" y="6356351"/>
            <a:ext cx="44793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400" b="1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982" y="638070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400" b="1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9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/>
  <p:txStyles>
    <p:titleStyle>
      <a:lvl1pPr algn="r" defTabSz="914126" rtl="1" eaLnBrk="1" latinLnBrk="0" hangingPunct="1">
        <a:lnSpc>
          <a:spcPct val="90000"/>
        </a:lnSpc>
        <a:spcBef>
          <a:spcPct val="0"/>
        </a:spcBef>
        <a:buNone/>
        <a:defRPr sz="4399" b="1" kern="1200">
          <a:solidFill>
            <a:schemeClr val="bg1"/>
          </a:solidFill>
          <a:latin typeface="+mj-lt"/>
          <a:ea typeface="+mj-ea"/>
          <a:cs typeface="B Titr" panose="00000700000000000000" pitchFamily="2" charset="-78"/>
        </a:defRPr>
      </a:lvl1pPr>
    </p:titleStyle>
    <p:bodyStyle>
      <a:lvl1pPr marL="228531" indent="-228531" algn="r" defTabSz="914126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1pPr>
      <a:lvl2pPr marL="685594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2pPr>
      <a:lvl3pPr marL="1142657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3pPr>
      <a:lvl4pPr marL="1599720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4pPr>
      <a:lvl5pPr marL="2056783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khalooei@aut.ac.ir" TargetMode="External"/><Relationship Id="rId2" Type="http://schemas.openxmlformats.org/officeDocument/2006/relationships/hyperlink" Target="http://ceit.aut.ac.ir/~khalooe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001" y="457200"/>
            <a:ext cx="9750822" cy="35052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94404"/>
                </a:solidFill>
                <a:latin typeface="+mn-lt"/>
              </a:rPr>
              <a:t>Deep Learning</a:t>
            </a:r>
            <a:r>
              <a:rPr lang="fa-IR" sz="5400" dirty="0" smtClean="0">
                <a:solidFill>
                  <a:srgbClr val="394404"/>
                </a:solidFill>
                <a:latin typeface="+mn-lt"/>
              </a:rPr>
              <a:t/>
            </a:r>
            <a:br>
              <a:rPr lang="fa-IR" sz="5400" dirty="0" smtClean="0">
                <a:solidFill>
                  <a:srgbClr val="394404"/>
                </a:solidFill>
                <a:latin typeface="+mn-lt"/>
              </a:rPr>
            </a:br>
            <a:r>
              <a:rPr lang="fa-IR" sz="2000" dirty="0" smtClean="0">
                <a:solidFill>
                  <a:srgbClr val="394404"/>
                </a:solidFill>
                <a:latin typeface="+mn-lt"/>
              </a:rPr>
              <a:t>(جلسه دوم)</a:t>
            </a:r>
            <a:endParaRPr lang="en-US" sz="5400" dirty="0">
              <a:solidFill>
                <a:srgbClr val="394404"/>
              </a:solidFill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2" y="4419600"/>
            <a:ext cx="9141619" cy="1804987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110000"/>
              </a:lnSpc>
            </a:pPr>
            <a:r>
              <a:rPr lang="fa-IR" b="1" dirty="0" smtClean="0">
                <a:solidFill>
                  <a:srgbClr val="394404"/>
                </a:solidFill>
                <a:cs typeface="B Traffic" panose="00000400000000000000" pitchFamily="2" charset="-78"/>
              </a:rPr>
              <a:t>محمد خالوئی</a:t>
            </a: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rgbClr val="394404"/>
                </a:solidFill>
              </a:rPr>
              <a:t>دانشجوی دکتری هوش مصنوعی و رباتیک دانشگاه صنعتی امیرکبیر</a:t>
            </a: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rgbClr val="394404"/>
                </a:solidFill>
              </a:rPr>
              <a:t>عضو آزمایشگاه </a:t>
            </a:r>
            <a:r>
              <a:rPr lang="fa-IR" sz="1600" dirty="0">
                <a:solidFill>
                  <a:srgbClr val="394404"/>
                </a:solidFill>
              </a:rPr>
              <a:t>سیستم های هوشمند چندرسانه </a:t>
            </a:r>
            <a:r>
              <a:rPr lang="fa-IR" sz="1600" dirty="0" smtClean="0">
                <a:solidFill>
                  <a:srgbClr val="394404"/>
                </a:solidFill>
              </a:rPr>
              <a:t>ای دانشگاه صنعتی امیرکبیر</a:t>
            </a: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rgbClr val="394404"/>
                </a:solidFill>
              </a:rPr>
              <a:t>مسئول واحد یادگیری ژرف کارگروه کلان داده دانشگاه صنعتی شریف</a:t>
            </a:r>
            <a:endParaRPr lang="en-US" sz="1600" dirty="0" smtClean="0">
              <a:solidFill>
                <a:srgbClr val="394404"/>
              </a:solidFill>
            </a:endParaRP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rgbClr val="394404"/>
                </a:solidFill>
              </a:rPr>
              <a:t>دالان ارتباطی :</a:t>
            </a:r>
            <a:r>
              <a:rPr lang="en-US" sz="1600" dirty="0" smtClean="0">
                <a:solidFill>
                  <a:srgbClr val="394404"/>
                </a:solidFill>
              </a:rPr>
              <a:t>http://ceit.aut.ac.ir/~khalooei   </a:t>
            </a:r>
            <a:r>
              <a:rPr lang="fa-IR" sz="1600" dirty="0">
                <a:solidFill>
                  <a:srgbClr val="394404"/>
                </a:solidFill>
              </a:rPr>
              <a:t> </a:t>
            </a:r>
            <a:r>
              <a:rPr lang="en-US" sz="1600" dirty="0">
                <a:solidFill>
                  <a:srgbClr val="394404"/>
                </a:solidFill>
              </a:rPr>
              <a:t>khalooei@aut.ac.ir </a:t>
            </a:r>
            <a:r>
              <a:rPr lang="en-US" sz="1600" dirty="0" smtClean="0">
                <a:solidFill>
                  <a:srgbClr val="394404"/>
                </a:solidFill>
              </a:rPr>
              <a:t>  </a:t>
            </a:r>
            <a:endParaRPr lang="fa-IR" sz="1600" dirty="0" smtClean="0">
              <a:solidFill>
                <a:srgbClr val="394404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7B8D1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457200"/>
            <a:ext cx="4240169" cy="20677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</a:t>
            </a:fld>
            <a:r>
              <a:rPr lang="en-US" smtClean="0"/>
              <a:t>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6612" y="5827555"/>
            <a:ext cx="1371600" cy="3970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a-IR" sz="1800" dirty="0" smtClean="0">
                <a:solidFill>
                  <a:schemeClr val="accent1">
                    <a:lumMod val="75000"/>
                  </a:schemeClr>
                </a:solidFill>
                <a:cs typeface="B Traffic" panose="00000400000000000000" pitchFamily="2" charset="-78"/>
              </a:rPr>
              <a:t>مرداد 1397</a:t>
            </a:r>
            <a:endParaRPr lang="en-US" sz="1800" dirty="0">
              <a:solidFill>
                <a:schemeClr val="accent1">
                  <a:lumMod val="75000"/>
                </a:schemeClr>
              </a:solidFill>
              <a:cs typeface="B Traffic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پروژه های دنیا </a:t>
            </a:r>
            <a:r>
              <a:rPr lang="fa-IR" sz="2000" dirty="0" smtClean="0"/>
              <a:t>(با رویکرد یادگیری ژرف – </a:t>
            </a:r>
            <a:r>
              <a:rPr lang="en-US" sz="2000" dirty="0" smtClean="0"/>
              <a:t>Deep learning </a:t>
            </a:r>
            <a:r>
              <a:rPr lang="fa-IR" sz="200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10</a:t>
            </a:fld>
            <a:endParaRPr lang="en-US"/>
          </a:p>
        </p:txBody>
      </p:sp>
      <p:pic>
        <p:nvPicPr>
          <p:cNvPr id="7" name="Self-Driv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975" y="1524000"/>
            <a:ext cx="8272463" cy="465296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593" y="1592595"/>
            <a:ext cx="8005640" cy="45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1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پروژه های دنیا </a:t>
            </a:r>
            <a:r>
              <a:rPr lang="fa-IR" sz="2000" dirty="0" smtClean="0"/>
              <a:t>(با رویکرد یادگیری ژرف – </a:t>
            </a:r>
            <a:r>
              <a:rPr lang="en-US" sz="2000" dirty="0" smtClean="0"/>
              <a:t>Deep learning </a:t>
            </a:r>
            <a:r>
              <a:rPr lang="fa-IR" sz="200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11</a:t>
            </a:fld>
            <a:endParaRPr lang="en-US"/>
          </a:p>
        </p:txBody>
      </p:sp>
      <p:pic>
        <p:nvPicPr>
          <p:cNvPr id="8" name="MIT cheeta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975" y="1524000"/>
            <a:ext cx="8272463" cy="465296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244" y="1396455"/>
            <a:ext cx="7156568" cy="416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1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 smtClean="0"/>
              <a:t>مروری بر پروژه های دنیا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fa-IR" sz="900" dirty="0" smtClean="0"/>
              <a:t> (با رویکرد یادگیری ژرف – </a:t>
            </a:r>
            <a:r>
              <a:rPr lang="en-US" sz="900" dirty="0" smtClean="0"/>
              <a:t>Deep learning </a:t>
            </a:r>
            <a:r>
              <a:rPr lang="fa-IR" sz="900" dirty="0" smtClean="0"/>
              <a:t>)</a:t>
            </a:r>
            <a:endParaRPr lang="en-US" sz="900" dirty="0"/>
          </a:p>
        </p:txBody>
      </p:sp>
      <p:pic>
        <p:nvPicPr>
          <p:cNvPr id="7" name="Google DeepMind Atari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2843" y="239546"/>
            <a:ext cx="5334000" cy="65771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495" y="239545"/>
            <a:ext cx="5315387" cy="62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پروژه های دنیا </a:t>
            </a:r>
            <a:r>
              <a:rPr lang="fa-IR" sz="2000" dirty="0" smtClean="0"/>
              <a:t>(با رویکرد یادگیری ژرف – </a:t>
            </a:r>
            <a:r>
              <a:rPr lang="en-US" sz="2000" dirty="0" smtClean="0"/>
              <a:t>Deep learning </a:t>
            </a:r>
            <a:r>
              <a:rPr lang="fa-IR" sz="200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524000"/>
            <a:ext cx="4210050" cy="2790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75" y="2667000"/>
            <a:ext cx="6512119" cy="36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3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یادگیری ژرف </a:t>
            </a:r>
            <a:r>
              <a:rPr lang="en-US" dirty="0" smtClean="0"/>
              <a:t>  </a:t>
            </a:r>
            <a:r>
              <a:rPr lang="fa-IR" dirty="0" smtClean="0"/>
              <a:t> </a:t>
            </a:r>
            <a:r>
              <a:rPr lang="en-US" dirty="0" smtClean="0"/>
              <a:t>Deep learning                   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78" y="1415129"/>
            <a:ext cx="8652470" cy="4944270"/>
          </a:xfrm>
        </p:spPr>
      </p:pic>
    </p:spTree>
    <p:extLst>
      <p:ext uri="{BB962C8B-B14F-4D97-AF65-F5344CB8AC3E}">
        <p14:creationId xmlns:p14="http://schemas.microsoft.com/office/powerpoint/2010/main" val="15568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یادگیری ژرف </a:t>
            </a:r>
            <a:r>
              <a:rPr lang="en-US" dirty="0" smtClean="0"/>
              <a:t>  </a:t>
            </a:r>
            <a:r>
              <a:rPr lang="fa-IR" dirty="0" smtClean="0"/>
              <a:t> </a:t>
            </a:r>
            <a:r>
              <a:rPr lang="en-US" dirty="0" smtClean="0"/>
              <a:t>Deep learning                   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461612"/>
            <a:ext cx="7696658" cy="4709728"/>
          </a:xfrm>
        </p:spPr>
      </p:pic>
    </p:spTree>
    <p:extLst>
      <p:ext uri="{BB962C8B-B14F-4D97-AF65-F5344CB8AC3E}">
        <p14:creationId xmlns:p14="http://schemas.microsoft.com/office/powerpoint/2010/main" val="24836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dirty="0" smtClean="0"/>
              <a:t>چرا؟!</a:t>
            </a:r>
            <a:br>
              <a:rPr lang="fa-IR" dirty="0" smtClean="0"/>
            </a:br>
            <a:r>
              <a:rPr lang="fa-IR" sz="2800" dirty="0" smtClean="0"/>
              <a:t>یادگیری ژرف</a:t>
            </a:r>
            <a:br>
              <a:rPr lang="fa-IR" sz="2800" dirty="0" smtClean="0"/>
            </a:br>
            <a:r>
              <a:rPr lang="en-US" sz="2400" dirty="0" smtClean="0"/>
              <a:t>Deep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" y="0"/>
            <a:ext cx="9612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یادگیری ژرف </a:t>
            </a:r>
            <a:r>
              <a:rPr lang="en-US" dirty="0" smtClean="0"/>
              <a:t>  </a:t>
            </a:r>
            <a:r>
              <a:rPr lang="fa-IR" dirty="0" smtClean="0"/>
              <a:t> </a:t>
            </a:r>
            <a:r>
              <a:rPr lang="en-US" dirty="0" smtClean="0"/>
              <a:t>Deep learning                   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91" y="1717564"/>
            <a:ext cx="8556843" cy="4173467"/>
          </a:xfrm>
        </p:spPr>
      </p:pic>
    </p:spTree>
    <p:extLst>
      <p:ext uri="{BB962C8B-B14F-4D97-AF65-F5344CB8AC3E}">
        <p14:creationId xmlns:p14="http://schemas.microsoft.com/office/powerpoint/2010/main" val="40746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یادگیری ژرف </a:t>
            </a:r>
            <a:r>
              <a:rPr lang="en-US" dirty="0" smtClean="0"/>
              <a:t>  </a:t>
            </a:r>
            <a:r>
              <a:rPr lang="fa-IR" dirty="0" smtClean="0"/>
              <a:t> </a:t>
            </a:r>
            <a:r>
              <a:rPr lang="en-US" dirty="0" smtClean="0"/>
              <a:t>Deep learning                   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18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328" y="1519237"/>
            <a:ext cx="8028169" cy="4652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1008" y="6094741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https://www.youtube.com/watch?v=Qk4SqF9FT-M</a:t>
            </a:r>
          </a:p>
        </p:txBody>
      </p:sp>
    </p:spTree>
    <p:extLst>
      <p:ext uri="{BB962C8B-B14F-4D97-AF65-F5344CB8AC3E}">
        <p14:creationId xmlns:p14="http://schemas.microsoft.com/office/powerpoint/2010/main" val="91737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مقایسه </a:t>
            </a:r>
            <a:r>
              <a:rPr lang="fa-I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یادگیری ماشین</a:t>
            </a:r>
            <a:r>
              <a:rPr lang="fa-IR" sz="1800" dirty="0" smtClean="0"/>
              <a:t>(</a:t>
            </a:r>
            <a:r>
              <a:rPr lang="en-US" sz="1800" dirty="0" smtClean="0"/>
              <a:t>Machine Learning</a:t>
            </a:r>
            <a:r>
              <a:rPr lang="fa-IR" sz="1800" dirty="0" smtClean="0"/>
              <a:t>) </a:t>
            </a:r>
            <a:r>
              <a:rPr lang="fa-IR" dirty="0" smtClean="0"/>
              <a:t>با </a:t>
            </a:r>
            <a:r>
              <a:rPr lang="fa-I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یادگیری ژرف</a:t>
            </a:r>
            <a:r>
              <a:rPr lang="fa-IR" sz="1800" dirty="0" smtClean="0"/>
              <a:t>(</a:t>
            </a:r>
            <a:r>
              <a:rPr lang="en-US" sz="1800" dirty="0" err="1" smtClean="0"/>
              <a:t>Deeplearning</a:t>
            </a:r>
            <a:r>
              <a:rPr lang="fa-IR" sz="1800" dirty="0" smtClean="0"/>
              <a:t>)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19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وابسته به داده در یادگیری ژرف بیشتر است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045147"/>
            <a:ext cx="5791200" cy="413181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4212" y="6094741"/>
            <a:ext cx="115046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https://www.analyticsvidhya.com/blog/2017/04/comparison-between-deep-learning-machine-learning/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79600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پروژه های دنیا </a:t>
            </a:r>
            <a:r>
              <a:rPr lang="fa-IR" sz="2000" dirty="0" smtClean="0"/>
              <a:t>(با رویکرد یادگیری ژرف – </a:t>
            </a:r>
            <a:r>
              <a:rPr lang="en-US" sz="2000" dirty="0" smtClean="0"/>
              <a:t>Deep learning </a:t>
            </a:r>
            <a:r>
              <a:rPr lang="fa-IR" sz="200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7414" y="2105117"/>
            <a:ext cx="1571976" cy="40794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6741" y="1460026"/>
            <a:ext cx="2221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Open Sans"/>
              </a:rPr>
              <a:t>Deep</a:t>
            </a:r>
            <a:r>
              <a:rPr lang="en-US" dirty="0" err="1">
                <a:solidFill>
                  <a:srgbClr val="1E90FF"/>
                </a:solidFill>
                <a:latin typeface="Open Sans"/>
              </a:rPr>
              <a:t>Traffic</a:t>
            </a:r>
            <a:endParaRPr lang="en-US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pic>
        <p:nvPicPr>
          <p:cNvPr id="12" name="deeptraffic-visualization-exa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6335" y="1447800"/>
            <a:ext cx="8454508" cy="47557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2086" y="6139190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https://selfdrivingcars.mit.edu/deeptraffic-visualization/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74982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مقایسه </a:t>
            </a:r>
            <a:r>
              <a:rPr lang="fa-I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یادگیری ماشین</a:t>
            </a:r>
            <a:r>
              <a:rPr lang="fa-IR" sz="1800" dirty="0" smtClean="0"/>
              <a:t>(</a:t>
            </a:r>
            <a:r>
              <a:rPr lang="en-US" sz="1800" dirty="0" smtClean="0"/>
              <a:t>Machine Learning</a:t>
            </a:r>
            <a:r>
              <a:rPr lang="fa-IR" sz="1800" dirty="0" smtClean="0"/>
              <a:t>) </a:t>
            </a:r>
            <a:r>
              <a:rPr lang="fa-IR" dirty="0" smtClean="0"/>
              <a:t>با </a:t>
            </a:r>
            <a:r>
              <a:rPr lang="fa-I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یادگیری ژرف</a:t>
            </a:r>
            <a:r>
              <a:rPr lang="fa-IR" sz="1800" dirty="0" smtClean="0"/>
              <a:t>(</a:t>
            </a:r>
            <a:r>
              <a:rPr lang="en-US" sz="1800" dirty="0" err="1" smtClean="0"/>
              <a:t>Deeplearning</a:t>
            </a:r>
            <a:r>
              <a:rPr lang="fa-IR" sz="1800" dirty="0" smtClean="0"/>
              <a:t>)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20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وابسته به داده در یادگیری ژرف بیشتر است</a:t>
            </a:r>
          </a:p>
          <a:p>
            <a:r>
              <a:rPr lang="fa-IR" dirty="0" smtClean="0"/>
              <a:t>وابستگی سخت افزاری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" y="2708841"/>
            <a:ext cx="5673007" cy="3098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2645211"/>
            <a:ext cx="3570974" cy="31424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212" y="6094741"/>
            <a:ext cx="115046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https://www.analyticsvidhya.com/blog/2017/04/comparison-between-deep-learning-machine-learning/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70890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مقایسه </a:t>
            </a:r>
            <a:r>
              <a:rPr lang="fa-I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یادگیری ماشین</a:t>
            </a:r>
            <a:r>
              <a:rPr lang="fa-IR" sz="1800" dirty="0" smtClean="0"/>
              <a:t>(</a:t>
            </a:r>
            <a:r>
              <a:rPr lang="en-US" sz="1800" dirty="0" smtClean="0"/>
              <a:t>Machine Learning</a:t>
            </a:r>
            <a:r>
              <a:rPr lang="fa-IR" sz="1800" dirty="0" smtClean="0"/>
              <a:t>) </a:t>
            </a:r>
            <a:r>
              <a:rPr lang="fa-IR" dirty="0" smtClean="0"/>
              <a:t>با </a:t>
            </a:r>
            <a:r>
              <a:rPr lang="fa-I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یادگیری ژرف</a:t>
            </a:r>
            <a:r>
              <a:rPr lang="fa-IR" sz="1800" dirty="0" smtClean="0"/>
              <a:t>(</a:t>
            </a:r>
            <a:r>
              <a:rPr lang="en-US" sz="1800" dirty="0" err="1" smtClean="0"/>
              <a:t>Deeplearning</a:t>
            </a:r>
            <a:r>
              <a:rPr lang="fa-IR" sz="1800" dirty="0" smtClean="0"/>
              <a:t>)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21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وابسته به داده در یادگیری ژرف بیشتر است</a:t>
            </a:r>
          </a:p>
          <a:p>
            <a:r>
              <a:rPr lang="fa-IR" dirty="0" smtClean="0"/>
              <a:t>وابستگی سخت افزاری</a:t>
            </a:r>
          </a:p>
          <a:p>
            <a:r>
              <a:rPr lang="fa-IR" dirty="0" smtClean="0"/>
              <a:t>مهندسی ویژگی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/>
          <a:stretch/>
        </p:blipFill>
        <p:spPr>
          <a:xfrm>
            <a:off x="2243732" y="3936300"/>
            <a:ext cx="5785175" cy="2204567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8" y="1752600"/>
            <a:ext cx="4885039" cy="23826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212" y="6094741"/>
            <a:ext cx="115046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https://www.analyticsvidhya.com/blog/2017/04/comparison-between-deep-learning-machine-learning/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1908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مقایسه </a:t>
            </a:r>
            <a:r>
              <a:rPr lang="fa-I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یادگیری ماشین</a:t>
            </a:r>
            <a:r>
              <a:rPr lang="fa-IR" sz="1800" dirty="0" smtClean="0"/>
              <a:t>(</a:t>
            </a:r>
            <a:r>
              <a:rPr lang="en-US" sz="1800" dirty="0" smtClean="0"/>
              <a:t>Machine Learning</a:t>
            </a:r>
            <a:r>
              <a:rPr lang="fa-IR" sz="1800" dirty="0" smtClean="0"/>
              <a:t>) </a:t>
            </a:r>
            <a:r>
              <a:rPr lang="fa-IR" dirty="0" smtClean="0"/>
              <a:t>با </a:t>
            </a:r>
            <a:r>
              <a:rPr lang="fa-I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یادگیری ژرف</a:t>
            </a:r>
            <a:r>
              <a:rPr lang="fa-IR" sz="1800" dirty="0" smtClean="0"/>
              <a:t>(</a:t>
            </a:r>
            <a:r>
              <a:rPr lang="en-US" sz="1800" dirty="0" err="1" smtClean="0"/>
              <a:t>Deeplearning</a:t>
            </a:r>
            <a:r>
              <a:rPr lang="fa-IR" sz="1800" dirty="0" smtClean="0"/>
              <a:t>)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22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وابسته به داده در یادگیری ژرف بیشتر است</a:t>
            </a:r>
          </a:p>
          <a:p>
            <a:r>
              <a:rPr lang="fa-IR" dirty="0" smtClean="0"/>
              <a:t>وابستگی سخت افزاری</a:t>
            </a:r>
          </a:p>
          <a:p>
            <a:r>
              <a:rPr lang="fa-IR" dirty="0" smtClean="0"/>
              <a:t>مهندسی ویژگی</a:t>
            </a:r>
          </a:p>
          <a:p>
            <a:r>
              <a:rPr lang="fa-IR" dirty="0" smtClean="0"/>
              <a:t>تغییر رویکرد حل مسئله</a:t>
            </a:r>
          </a:p>
          <a:p>
            <a:pPr lvl="1"/>
            <a:r>
              <a:rPr lang="fa-IR" dirty="0" smtClean="0"/>
              <a:t>قبلا جزء جزء بررسی میشد</a:t>
            </a:r>
          </a:p>
          <a:p>
            <a:pPr lvl="1"/>
            <a:r>
              <a:rPr lang="fa-IR" dirty="0" smtClean="0"/>
              <a:t>الان </a:t>
            </a:r>
            <a:r>
              <a:rPr lang="en-US" dirty="0" smtClean="0"/>
              <a:t>End-to-End</a:t>
            </a:r>
            <a:endParaRPr lang="fa-IR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" y="2005012"/>
            <a:ext cx="5562600" cy="41719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4212" y="6094741"/>
            <a:ext cx="115046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https://www.analyticsvidhya.com/blog/2017/04/comparison-between-deep-learning-machine-learning/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34366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مقایسه </a:t>
            </a:r>
            <a:r>
              <a:rPr lang="fa-I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یادگیری ماشین</a:t>
            </a:r>
            <a:r>
              <a:rPr lang="fa-IR" sz="1800" dirty="0" smtClean="0"/>
              <a:t>(</a:t>
            </a:r>
            <a:r>
              <a:rPr lang="en-US" sz="1800" dirty="0" smtClean="0"/>
              <a:t>Machine Learning</a:t>
            </a:r>
            <a:r>
              <a:rPr lang="fa-IR" sz="1800" dirty="0" smtClean="0"/>
              <a:t>) </a:t>
            </a:r>
            <a:r>
              <a:rPr lang="fa-IR" dirty="0" smtClean="0"/>
              <a:t>با </a:t>
            </a:r>
            <a:r>
              <a:rPr lang="fa-I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یادگیری ژرف</a:t>
            </a:r>
            <a:r>
              <a:rPr lang="fa-IR" sz="1800" dirty="0" smtClean="0"/>
              <a:t>(</a:t>
            </a:r>
            <a:r>
              <a:rPr lang="en-US" sz="1800" dirty="0" err="1" smtClean="0"/>
              <a:t>Deeplearning</a:t>
            </a:r>
            <a:r>
              <a:rPr lang="fa-IR" sz="1800" dirty="0" smtClean="0"/>
              <a:t>)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23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وابسته به داده در یادگیری ژرف بیشتر است</a:t>
            </a:r>
          </a:p>
          <a:p>
            <a:r>
              <a:rPr lang="fa-IR" dirty="0" smtClean="0"/>
              <a:t>وابستگی سخت افزاری</a:t>
            </a:r>
          </a:p>
          <a:p>
            <a:r>
              <a:rPr lang="fa-IR" dirty="0" smtClean="0"/>
              <a:t>مهندسی ویژگی</a:t>
            </a:r>
          </a:p>
          <a:p>
            <a:r>
              <a:rPr lang="fa-IR" dirty="0" smtClean="0"/>
              <a:t>تغییر رویکرد حل مسئله</a:t>
            </a:r>
          </a:p>
          <a:p>
            <a:r>
              <a:rPr lang="fa-IR" dirty="0" smtClean="0"/>
              <a:t>زمان اجرا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" y="2347911"/>
            <a:ext cx="4515918" cy="30051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212" y="6094741"/>
            <a:ext cx="115046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https://www.analyticsvidhya.com/blog/2017/04/comparison-between-deep-learning-machine-learning/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429418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یادگیری ژرف </a:t>
            </a:r>
            <a:r>
              <a:rPr lang="en-US" dirty="0"/>
              <a:t>  </a:t>
            </a:r>
            <a:r>
              <a:rPr lang="fa-IR" dirty="0"/>
              <a:t> </a:t>
            </a:r>
            <a:r>
              <a:rPr lang="en-US" dirty="0"/>
              <a:t>Deep learning </a:t>
            </a:r>
            <a:r>
              <a:rPr lang="en-US" dirty="0" smtClean="0"/>
              <a:t>                               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81810"/>
            <a:ext cx="10512425" cy="279711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7982" y="6112853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https://www.slideshare.net/guangdengliao/building-distributed-deep-learning-engine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68" y="1629963"/>
            <a:ext cx="8039116" cy="12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یادگیری ژرف </a:t>
            </a:r>
            <a:r>
              <a:rPr lang="en-US" dirty="0"/>
              <a:t>  </a:t>
            </a:r>
            <a:r>
              <a:rPr lang="fa-IR" dirty="0"/>
              <a:t> </a:t>
            </a:r>
            <a:r>
              <a:rPr lang="en-US" dirty="0"/>
              <a:t>Deep learning </a:t>
            </a:r>
            <a:r>
              <a:rPr lang="en-US" dirty="0" smtClean="0"/>
              <a:t>                  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7982" y="6112853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https://www.slideshare.net/guangdengliao/building-distributed-deep-learning-engine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225" y="1515836"/>
            <a:ext cx="7753178" cy="459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200" dirty="0">
                <a:cs typeface="B Titr" panose="00000700000000000000" pitchFamily="2" charset="-78"/>
              </a:rPr>
              <a:t>نحوه استفاده از یادگیری ژرف در </a:t>
            </a:r>
            <a:r>
              <a:rPr lang="fa-IR" sz="3200" dirty="0">
                <a:solidFill>
                  <a:schemeClr val="accent4">
                    <a:lumMod val="40000"/>
                    <a:lumOff val="60000"/>
                  </a:schemeClr>
                </a:solidFill>
                <a:cs typeface="B Titr" panose="00000700000000000000" pitchFamily="2" charset="-78"/>
              </a:rPr>
              <a:t>پردازش تصویر</a:t>
            </a:r>
            <a:endParaRPr lang="en-US" sz="3200" dirty="0">
              <a:solidFill>
                <a:schemeClr val="accent4">
                  <a:lumMod val="40000"/>
                  <a:lumOff val="6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7982" y="6112853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https://www.slideshare.net/guangdengliao/building-distributed-deep-learning-engine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427504"/>
            <a:ext cx="9413874" cy="4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200" dirty="0" smtClean="0"/>
              <a:t>نحوه استفاده از یادگیری ژرف</a:t>
            </a:r>
            <a:r>
              <a:rPr lang="fa-IR" sz="3200" dirty="0"/>
              <a:t> </a:t>
            </a:r>
            <a:r>
              <a:rPr lang="fa-IR" sz="3200" dirty="0" smtClean="0"/>
              <a:t>در </a:t>
            </a:r>
            <a:r>
              <a:rPr lang="fa-IR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پردازش متن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7982" y="6112853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https://www.slideshare.net/guangdengliao/building-distributed-deep-learning-engine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6" y="1684826"/>
            <a:ext cx="985233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9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200" dirty="0" smtClean="0"/>
              <a:t>شبکه عصبی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erceprtron train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725" y="1459891"/>
            <a:ext cx="7445375" cy="39503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7982" y="6112853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https://www.slideshare.net/guangdengliao/building-distributed-deep-learning-engine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837982" y="5593491"/>
            <a:ext cx="3476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https://playground.tensorflow.org/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7981" y="5882341"/>
            <a:ext cx="6092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https://cs.stanford.edu/people/karpathy/convnetjs/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36920" y="5513009"/>
            <a:ext cx="6092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https://www.cs.utexas.edu/~teammco/misc/perceptron/</a:t>
            </a:r>
          </a:p>
        </p:txBody>
      </p:sp>
    </p:spTree>
    <p:extLst>
      <p:ext uri="{BB962C8B-B14F-4D97-AF65-F5344CB8AC3E}">
        <p14:creationId xmlns:p14="http://schemas.microsoft.com/office/powerpoint/2010/main" val="292121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وقت کدنویسیه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Image result for programming cod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931" y="1524000"/>
            <a:ext cx="4652963" cy="46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7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پروژه های دنیا </a:t>
            </a:r>
            <a:r>
              <a:rPr lang="fa-IR" sz="2000" dirty="0" smtClean="0"/>
              <a:t>(با رویکرد یادگیری ژرف – </a:t>
            </a:r>
            <a:r>
              <a:rPr lang="en-US" sz="2000" dirty="0" smtClean="0"/>
              <a:t>Deep learning </a:t>
            </a:r>
            <a:r>
              <a:rPr lang="fa-IR" sz="200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086" y="6139190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https://selfdrivingcars.mit.edu/segfuse/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57" y="2362199"/>
            <a:ext cx="5723932" cy="3219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362200"/>
            <a:ext cx="5713872" cy="32191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11757" y="1390806"/>
            <a:ext cx="3452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Open Sans"/>
              </a:rPr>
              <a:t>Computer Vision task</a:t>
            </a:r>
            <a:endParaRPr lang="en-US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1472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001" y="457200"/>
            <a:ext cx="9750822" cy="32004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+mn-lt"/>
              </a:rPr>
              <a:t>Thank you!</a:t>
            </a:r>
            <a:endParaRPr lang="en-US" sz="5400" dirty="0"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2" y="4038600"/>
            <a:ext cx="9141619" cy="2185987"/>
          </a:xfrm>
        </p:spPr>
        <p:txBody>
          <a:bodyPr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en-US" b="1" dirty="0" smtClean="0">
                <a:solidFill>
                  <a:srgbClr val="002060"/>
                </a:solidFill>
                <a:cs typeface="B Traffic" panose="00000400000000000000" pitchFamily="2" charset="-78"/>
              </a:rPr>
              <a:t>Mohammad </a:t>
            </a:r>
            <a:r>
              <a:rPr lang="en-US" b="1" dirty="0" err="1" smtClean="0">
                <a:solidFill>
                  <a:srgbClr val="002060"/>
                </a:solidFill>
                <a:cs typeface="B Traffic" panose="00000400000000000000" pitchFamily="2" charset="-78"/>
              </a:rPr>
              <a:t>KHalooei</a:t>
            </a:r>
            <a:endParaRPr lang="fa-IR" b="1" dirty="0" smtClean="0">
              <a:solidFill>
                <a:srgbClr val="002060"/>
              </a:solidFill>
              <a:cs typeface="B Traffic" panose="00000400000000000000" pitchFamily="2" charset="-78"/>
            </a:endParaRPr>
          </a:p>
          <a:p>
            <a:pPr rtl="0"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PhD student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at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Amirkabir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University of Technology- Tehran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Polytechnic</a:t>
            </a:r>
          </a:p>
          <a:p>
            <a:pPr rtl="0"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Laboratory of Intelligence and multimedia processing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(limp.aut.ac.ir)</a:t>
            </a:r>
            <a:endParaRPr lang="fa-I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rtl="0">
              <a:lnSpc>
                <a:spcPct val="110000"/>
              </a:lnSpc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Big data work group at Sharif University of Technology (bigdataworkgroup.ir)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rtl="0"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http://ceit.aut.ac.ir/~khalooei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</a:p>
          <a:p>
            <a:pPr rtl="0">
              <a:lnSpc>
                <a:spcPct val="110000"/>
              </a:lnSpc>
            </a:pPr>
            <a:r>
              <a:rPr lang="fa-IR" sz="1600" dirty="0" smtClean="0"/>
              <a:t> </a:t>
            </a:r>
            <a:r>
              <a:rPr lang="en-US" sz="1600" dirty="0">
                <a:hlinkClick r:id="rId3"/>
              </a:rPr>
              <a:t>khalooei@aut.ac.ir</a:t>
            </a:r>
            <a:r>
              <a:rPr lang="en-US" sz="1600" dirty="0"/>
              <a:t> </a:t>
            </a:r>
            <a:r>
              <a:rPr lang="en-US" sz="1600" dirty="0" smtClean="0"/>
              <a:t>  </a:t>
            </a:r>
            <a:endParaRPr lang="fa-IR" sz="16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54" y="669581"/>
            <a:ext cx="2035934" cy="2035934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30</a:t>
            </a:fld>
            <a:r>
              <a:rPr lang="en-US" smtClean="0"/>
              <a:t>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پروژه های دنیا </a:t>
            </a:r>
            <a:r>
              <a:rPr lang="fa-IR" sz="2000" dirty="0" smtClean="0"/>
              <a:t>(با رویکرد یادگیری ژرف – </a:t>
            </a:r>
            <a:r>
              <a:rPr lang="en-US" sz="2000" dirty="0" smtClean="0"/>
              <a:t>Deep learning </a:t>
            </a:r>
            <a:r>
              <a:rPr lang="fa-IR" sz="200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51" y="2362200"/>
            <a:ext cx="6776724" cy="3814763"/>
          </a:xfrm>
        </p:spPr>
      </p:pic>
      <p:sp>
        <p:nvSpPr>
          <p:cNvPr id="11" name="Rectangle 10"/>
          <p:cNvSpPr/>
          <p:nvPr/>
        </p:nvSpPr>
        <p:spPr>
          <a:xfrm>
            <a:off x="455612" y="1437557"/>
            <a:ext cx="2552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Open Sans"/>
              </a:rPr>
              <a:t>Recommender</a:t>
            </a:r>
            <a:endParaRPr lang="en-US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935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پروژه های دنیا </a:t>
            </a:r>
            <a:r>
              <a:rPr lang="fa-IR" sz="2000" dirty="0" smtClean="0"/>
              <a:t>(با رویکرد یادگیری ژرف – </a:t>
            </a:r>
            <a:r>
              <a:rPr lang="en-US" sz="2000" dirty="0" smtClean="0"/>
              <a:t>Deep learning </a:t>
            </a:r>
            <a:r>
              <a:rPr lang="fa-IR" sz="200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6"/>
          <a:stretch/>
        </p:blipFill>
        <p:spPr>
          <a:xfrm>
            <a:off x="3837044" y="4465501"/>
            <a:ext cx="6696075" cy="1748467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" b="40906"/>
          <a:stretch/>
        </p:blipFill>
        <p:spPr>
          <a:xfrm>
            <a:off x="2613877" y="1980087"/>
            <a:ext cx="8736966" cy="24248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1732" y="1415669"/>
            <a:ext cx="3046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Open Sans"/>
              </a:rPr>
              <a:t>Speech Assistants</a:t>
            </a:r>
            <a:endParaRPr lang="en-US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4199315"/>
            <a:ext cx="2283420" cy="20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پروژه های دنیا </a:t>
            </a:r>
            <a:r>
              <a:rPr lang="fa-IR" sz="2000" dirty="0" smtClean="0"/>
              <a:t>(با رویکرد یادگیری ژرف – </a:t>
            </a:r>
            <a:r>
              <a:rPr lang="en-US" sz="2000" dirty="0" smtClean="0"/>
              <a:t>Deep learning </a:t>
            </a:r>
            <a:r>
              <a:rPr lang="fa-IR" sz="200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732" y="1415669"/>
            <a:ext cx="1593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Open Sans"/>
              </a:rPr>
              <a:t>Medical</a:t>
            </a:r>
            <a:endParaRPr lang="en-US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2" y="2046882"/>
            <a:ext cx="5081491" cy="324398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5" b="15937"/>
          <a:stretch/>
        </p:blipFill>
        <p:spPr>
          <a:xfrm>
            <a:off x="6321713" y="2169260"/>
            <a:ext cx="5029130" cy="30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پروژه های دنیا </a:t>
            </a:r>
            <a:r>
              <a:rPr lang="fa-IR" sz="2000" dirty="0" smtClean="0"/>
              <a:t>(با رویکرد یادگیری ژرف – </a:t>
            </a:r>
            <a:r>
              <a:rPr lang="en-US" sz="2000" dirty="0" smtClean="0"/>
              <a:t>Deep learning </a:t>
            </a:r>
            <a:r>
              <a:rPr lang="fa-IR" sz="200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732" y="1415669"/>
            <a:ext cx="1593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Open Sans"/>
              </a:rPr>
              <a:t>Medical</a:t>
            </a:r>
            <a:endParaRPr lang="en-US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9" name="medical - to identify distances, or a specific body pa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8380" y="1508282"/>
            <a:ext cx="8272463" cy="465296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354" y="1648846"/>
            <a:ext cx="7910513" cy="443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پروژه های دنیا </a:t>
            </a:r>
            <a:r>
              <a:rPr lang="fa-IR" sz="2000" dirty="0" smtClean="0"/>
              <a:t>(با رویکرد یادگیری ژرف – </a:t>
            </a:r>
            <a:r>
              <a:rPr lang="en-US" sz="2000" dirty="0" smtClean="0"/>
              <a:t>Deep learning </a:t>
            </a:r>
            <a:r>
              <a:rPr lang="fa-IR" sz="200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</a:t>
            </a:fld>
            <a:endParaRPr lang="en-US"/>
          </a:p>
        </p:txBody>
      </p:sp>
      <p:pic>
        <p:nvPicPr>
          <p:cNvPr id="7" name="atla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18212" y="2057400"/>
            <a:ext cx="5661026" cy="3184124"/>
          </a:xfrm>
        </p:spPr>
      </p:pic>
      <p:pic>
        <p:nvPicPr>
          <p:cNvPr id="8" name="atlas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0812" y="2064327"/>
            <a:ext cx="5695458" cy="32036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1732" y="1415669"/>
            <a:ext cx="2002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Open Sans"/>
              </a:rPr>
              <a:t>Atlas robot</a:t>
            </a:r>
            <a:endParaRPr lang="en-US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27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مروری بر پروژه های دنیا </a:t>
            </a:r>
            <a:r>
              <a:rPr lang="fa-IR" sz="2000" dirty="0" smtClean="0"/>
              <a:t>(با رویکرد یادگیری ژرف – </a:t>
            </a:r>
            <a:r>
              <a:rPr lang="en-US" sz="2000" dirty="0" smtClean="0"/>
              <a:t>Deep learning </a:t>
            </a:r>
            <a:r>
              <a:rPr lang="fa-IR" sz="200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learning courses - 2018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9</a:t>
            </a:fld>
            <a:endParaRPr lang="en-US"/>
          </a:p>
        </p:txBody>
      </p:sp>
      <p:pic>
        <p:nvPicPr>
          <p:cNvPr id="9" name="Fake obam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4412" y="2057400"/>
            <a:ext cx="7337426" cy="4127038"/>
          </a:xfrm>
        </p:spPr>
      </p:pic>
      <p:sp>
        <p:nvSpPr>
          <p:cNvPr id="7" name="Rectangle 6"/>
          <p:cNvSpPr/>
          <p:nvPr/>
        </p:nvSpPr>
        <p:spPr>
          <a:xfrm>
            <a:off x="501732" y="1415669"/>
            <a:ext cx="3209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Open Sans"/>
              </a:rPr>
              <a:t>~ Deep fake project</a:t>
            </a:r>
            <a:endParaRPr lang="en-US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209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EF8D5FF-A7EC-44BE-9777-1DC9893F27E1}" vid="{AE0E7B32-A7D9-40FD-82F4-71C7B1AC05B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4873beb7-5857-4685-be1f-d57550cc96cc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2733</TotalTime>
  <Words>737</Words>
  <Application>Microsoft Office PowerPoint</Application>
  <PresentationFormat>Custom</PresentationFormat>
  <Paragraphs>173</Paragraphs>
  <Slides>30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B Mitra</vt:lpstr>
      <vt:lpstr>B Titr</vt:lpstr>
      <vt:lpstr>B Traffic</vt:lpstr>
      <vt:lpstr>B Yekan</vt:lpstr>
      <vt:lpstr>Calibri</vt:lpstr>
      <vt:lpstr>Calibri Light</vt:lpstr>
      <vt:lpstr>Courier New</vt:lpstr>
      <vt:lpstr>Open Sans</vt:lpstr>
      <vt:lpstr>Wingdings</vt:lpstr>
      <vt:lpstr>Theme1</vt:lpstr>
      <vt:lpstr>1_Office Theme</vt:lpstr>
      <vt:lpstr>Deep Learning (جلسه دوم)</vt:lpstr>
      <vt:lpstr>مروری بر پروژه های دنیا (با رویکرد یادگیری ژرف – Deep learning )</vt:lpstr>
      <vt:lpstr>مروری بر پروژه های دنیا (با رویکرد یادگیری ژرف – Deep learning )</vt:lpstr>
      <vt:lpstr>مروری بر پروژه های دنیا (با رویکرد یادگیری ژرف – Deep learning )</vt:lpstr>
      <vt:lpstr>مروری بر پروژه های دنیا (با رویکرد یادگیری ژرف – Deep learning )</vt:lpstr>
      <vt:lpstr>مروری بر پروژه های دنیا (با رویکرد یادگیری ژرف – Deep learning )</vt:lpstr>
      <vt:lpstr>مروری بر پروژه های دنیا (با رویکرد یادگیری ژرف – Deep learning )</vt:lpstr>
      <vt:lpstr>مروری بر پروژه های دنیا (با رویکرد یادگیری ژرف – Deep learning )</vt:lpstr>
      <vt:lpstr>مروری بر پروژه های دنیا (با رویکرد یادگیری ژرف – Deep learning )</vt:lpstr>
      <vt:lpstr>مروری بر پروژه های دنیا (با رویکرد یادگیری ژرف – Deep learning )</vt:lpstr>
      <vt:lpstr>مروری بر پروژه های دنیا (با رویکرد یادگیری ژرف – Deep learning )</vt:lpstr>
      <vt:lpstr>مروری بر پروژه های دنیا  (با رویکرد یادگیری ژرف – Deep learning )</vt:lpstr>
      <vt:lpstr>مروری بر پروژه های دنیا (با رویکرد یادگیری ژرف – Deep learning )</vt:lpstr>
      <vt:lpstr>یادگیری ژرف    Deep learning                                 </vt:lpstr>
      <vt:lpstr>یادگیری ژرف    Deep learning                                 </vt:lpstr>
      <vt:lpstr>چرا؟! یادگیری ژرف Deep Learning</vt:lpstr>
      <vt:lpstr>یادگیری ژرف    Deep learning                                 </vt:lpstr>
      <vt:lpstr>یادگیری ژرف    Deep learning                                 </vt:lpstr>
      <vt:lpstr>مقایسه یادگیری ماشین(Machine Learning) با یادگیری ژرف(Deeplearning)</vt:lpstr>
      <vt:lpstr>مقایسه یادگیری ماشین(Machine Learning) با یادگیری ژرف(Deeplearning)</vt:lpstr>
      <vt:lpstr>مقایسه یادگیری ماشین(Machine Learning) با یادگیری ژرف(Deeplearning)</vt:lpstr>
      <vt:lpstr>مقایسه یادگیری ماشین(Machine Learning) با یادگیری ژرف(Deeplearning)</vt:lpstr>
      <vt:lpstr>مقایسه یادگیری ماشین(Machine Learning) با یادگیری ژرف(Deeplearning)</vt:lpstr>
      <vt:lpstr>یادگیری ژرف    Deep learning                                 </vt:lpstr>
      <vt:lpstr>یادگیری ژرف    Deep learning                                 </vt:lpstr>
      <vt:lpstr>نحوه استفاده از یادگیری ژرف در پردازش تصویر</vt:lpstr>
      <vt:lpstr>نحوه استفاده از یادگیری ژرف در پردازش متن</vt:lpstr>
      <vt:lpstr>شبکه عصبی</vt:lpstr>
      <vt:lpstr>وقت کدنویسیه ...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Mohammad Hajizadeh</dc:creator>
  <cp:lastModifiedBy>Mohammad KHaut</cp:lastModifiedBy>
  <cp:revision>139</cp:revision>
  <cp:lastPrinted>2018-07-31T19:49:12Z</cp:lastPrinted>
  <dcterms:created xsi:type="dcterms:W3CDTF">2017-11-28T17:22:32Z</dcterms:created>
  <dcterms:modified xsi:type="dcterms:W3CDTF">2018-07-31T19:58:03Z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